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62" r:id="rId3"/>
    <p:sldId id="264" r:id="rId4"/>
    <p:sldId id="263" r:id="rId5"/>
    <p:sldId id="265" r:id="rId6"/>
    <p:sldId id="266" r:id="rId7"/>
    <p:sldId id="267" r:id="rId8"/>
    <p:sldId id="273" r:id="rId9"/>
    <p:sldId id="272" r:id="rId10"/>
    <p:sldId id="269" r:id="rId11"/>
    <p:sldId id="274" r:id="rId12"/>
    <p:sldId id="27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DBCE1-95D0-43BD-8623-3AB096B064FE}" v="6" dt="2024-02-13T16:53:10.598"/>
    <p1510:client id="{4D6F3E08-3713-485F-B266-129B3DB397A8}" v="44" dt="2024-02-13T17:02:25.441"/>
    <p1510:client id="{605F2524-38EE-4B2F-8C09-AE1DD77E942A}" v="109" dt="2024-02-13T16:07:19.885"/>
    <p1510:client id="{75373BAC-2C80-49F1-B246-69206BCF6161}" v="64" dt="2024-02-14T00:35:20.375"/>
    <p1510:client id="{B05FCF7A-5634-41B8-8CEE-81CE4CE9E3E0}" v="22" dt="2024-02-13T16:44:26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5"/>
    <p:restoredTop sz="69486"/>
  </p:normalViewPr>
  <p:slideViewPr>
    <p:cSldViewPr snapToGrid="0">
      <p:cViewPr varScale="1">
        <p:scale>
          <a:sx n="77" d="100"/>
          <a:sy n="77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d Bailey" userId="fb15jEqNXZaXI+yEoTK9W0dOLwq3Zn5BYaB+qtMxcQ8=" providerId="None" clId="Web-{4D6F3E08-3713-485F-B266-129B3DB397A8}"/>
    <pc:docChg chg="modSld">
      <pc:chgData name="Jared Bailey" userId="fb15jEqNXZaXI+yEoTK9W0dOLwq3Zn5BYaB+qtMxcQ8=" providerId="None" clId="Web-{4D6F3E08-3713-485F-B266-129B3DB397A8}" dt="2024-02-13T17:02:23.269" v="39" actId="20577"/>
      <pc:docMkLst>
        <pc:docMk/>
      </pc:docMkLst>
      <pc:sldChg chg="delSp">
        <pc:chgData name="Jared Bailey" userId="fb15jEqNXZaXI+yEoTK9W0dOLwq3Zn5BYaB+qtMxcQ8=" providerId="None" clId="Web-{4D6F3E08-3713-485F-B266-129B3DB397A8}" dt="2024-02-13T17:00:06.251" v="2"/>
        <pc:sldMkLst>
          <pc:docMk/>
          <pc:sldMk cId="2483146612" sldId="256"/>
        </pc:sldMkLst>
        <pc:picChg chg="del">
          <ac:chgData name="Jared Bailey" userId="fb15jEqNXZaXI+yEoTK9W0dOLwq3Zn5BYaB+qtMxcQ8=" providerId="None" clId="Web-{4D6F3E08-3713-485F-B266-129B3DB397A8}" dt="2024-02-13T17:00:06.251" v="2"/>
          <ac:picMkLst>
            <pc:docMk/>
            <pc:sldMk cId="2483146612" sldId="256"/>
            <ac:picMk id="3" creationId="{D2026CB3-B414-EAD6-585B-2AC342E32F25}"/>
          </ac:picMkLst>
        </pc:picChg>
      </pc:sldChg>
      <pc:sldChg chg="modSp">
        <pc:chgData name="Jared Bailey" userId="fb15jEqNXZaXI+yEoTK9W0dOLwq3Zn5BYaB+qtMxcQ8=" providerId="None" clId="Web-{4D6F3E08-3713-485F-B266-129B3DB397A8}" dt="2024-02-13T17:02:23.269" v="39" actId="20577"/>
        <pc:sldMkLst>
          <pc:docMk/>
          <pc:sldMk cId="1418808768" sldId="263"/>
        </pc:sldMkLst>
        <pc:spChg chg="mod">
          <ac:chgData name="Jared Bailey" userId="fb15jEqNXZaXI+yEoTK9W0dOLwq3Zn5BYaB+qtMxcQ8=" providerId="None" clId="Web-{4D6F3E08-3713-485F-B266-129B3DB397A8}" dt="2024-02-13T17:02:23.269" v="39" actId="20577"/>
          <ac:spMkLst>
            <pc:docMk/>
            <pc:sldMk cId="1418808768" sldId="263"/>
            <ac:spMk id="3" creationId="{A3A46A68-C5BB-0309-1A70-7BCE3BE16EFC}"/>
          </ac:spMkLst>
        </pc:spChg>
      </pc:sldChg>
      <pc:sldChg chg="modSp">
        <pc:chgData name="Jared Bailey" userId="fb15jEqNXZaXI+yEoTK9W0dOLwq3Zn5BYaB+qtMxcQ8=" providerId="None" clId="Web-{4D6F3E08-3713-485F-B266-129B3DB397A8}" dt="2024-02-13T16:59:26.937" v="1" actId="20577"/>
        <pc:sldMkLst>
          <pc:docMk/>
          <pc:sldMk cId="3563491186" sldId="272"/>
        </pc:sldMkLst>
        <pc:spChg chg="mod">
          <ac:chgData name="Jared Bailey" userId="fb15jEqNXZaXI+yEoTK9W0dOLwq3Zn5BYaB+qtMxcQ8=" providerId="None" clId="Web-{4D6F3E08-3713-485F-B266-129B3DB397A8}" dt="2024-02-13T16:59:26.937" v="1" actId="20577"/>
          <ac:spMkLst>
            <pc:docMk/>
            <pc:sldMk cId="3563491186" sldId="272"/>
            <ac:spMk id="5" creationId="{5556FE2C-1E02-7B65-A6F0-FDCBF0815F94}"/>
          </ac:spMkLst>
        </pc:spChg>
      </pc:sldChg>
      <pc:sldChg chg="addSp modSp">
        <pc:chgData name="Jared Bailey" userId="fb15jEqNXZaXI+yEoTK9W0dOLwq3Zn5BYaB+qtMxcQ8=" providerId="None" clId="Web-{4D6F3E08-3713-485F-B266-129B3DB397A8}" dt="2024-02-13T17:00:13.266" v="4" actId="1076"/>
        <pc:sldMkLst>
          <pc:docMk/>
          <pc:sldMk cId="3844740068" sldId="274"/>
        </pc:sldMkLst>
        <pc:picChg chg="add mod">
          <ac:chgData name="Jared Bailey" userId="fb15jEqNXZaXI+yEoTK9W0dOLwq3Zn5BYaB+qtMxcQ8=" providerId="None" clId="Web-{4D6F3E08-3713-485F-B266-129B3DB397A8}" dt="2024-02-13T17:00:13.266" v="4" actId="1076"/>
          <ac:picMkLst>
            <pc:docMk/>
            <pc:sldMk cId="3844740068" sldId="274"/>
            <ac:picMk id="3" creationId="{8A14F582-DCE5-AD0F-69F4-685F1377E15D}"/>
          </ac:picMkLst>
        </pc:picChg>
      </pc:sldChg>
    </pc:docChg>
  </pc:docChgLst>
  <pc:docChgLst>
    <pc:chgData name="Jared Bailey" clId="Web-{75373BAC-2C80-49F1-B246-69206BCF6161}"/>
    <pc:docChg chg="modSld">
      <pc:chgData name="Jared Bailey" userId="" providerId="" clId="Web-{75373BAC-2C80-49F1-B246-69206BCF6161}" dt="2024-02-14T00:35:20.375" v="47" actId="20577"/>
      <pc:docMkLst>
        <pc:docMk/>
      </pc:docMkLst>
      <pc:sldChg chg="modSp">
        <pc:chgData name="Jared Bailey" userId="" providerId="" clId="Web-{75373BAC-2C80-49F1-B246-69206BCF6161}" dt="2024-02-14T00:35:20.375" v="47" actId="20577"/>
        <pc:sldMkLst>
          <pc:docMk/>
          <pc:sldMk cId="3209865630" sldId="269"/>
        </pc:sldMkLst>
        <pc:spChg chg="mod">
          <ac:chgData name="Jared Bailey" userId="" providerId="" clId="Web-{75373BAC-2C80-49F1-B246-69206BCF6161}" dt="2024-02-14T00:34:57.233" v="39" actId="1076"/>
          <ac:spMkLst>
            <pc:docMk/>
            <pc:sldMk cId="3209865630" sldId="269"/>
            <ac:spMk id="42" creationId="{ECA877C5-F1F5-4274-1E97-14B3059F37D4}"/>
          </ac:spMkLst>
        </pc:spChg>
        <pc:spChg chg="mod">
          <ac:chgData name="Jared Bailey" userId="" providerId="" clId="Web-{75373BAC-2C80-49F1-B246-69206BCF6161}" dt="2024-02-14T00:34:18.357" v="19" actId="1076"/>
          <ac:spMkLst>
            <pc:docMk/>
            <pc:sldMk cId="3209865630" sldId="269"/>
            <ac:spMk id="44" creationId="{07342C90-3DB6-F4D5-07A3-97ED8F75CE0E}"/>
          </ac:spMkLst>
        </pc:spChg>
        <pc:spChg chg="mod">
          <ac:chgData name="Jared Bailey" userId="" providerId="" clId="Web-{75373BAC-2C80-49F1-B246-69206BCF6161}" dt="2024-02-14T00:35:20.375" v="47" actId="20577"/>
          <ac:spMkLst>
            <pc:docMk/>
            <pc:sldMk cId="3209865630" sldId="269"/>
            <ac:spMk id="45" creationId="{391DF38F-663E-0171-D93A-111175573EA3}"/>
          </ac:spMkLst>
        </pc:spChg>
        <pc:spChg chg="mod">
          <ac:chgData name="Jared Bailey" userId="" providerId="" clId="Web-{75373BAC-2C80-49F1-B246-69206BCF6161}" dt="2024-02-14T00:35:03.874" v="43" actId="20577"/>
          <ac:spMkLst>
            <pc:docMk/>
            <pc:sldMk cId="3209865630" sldId="269"/>
            <ac:spMk id="46" creationId="{385A8F5F-7E0C-E933-A074-55994AE2981F}"/>
          </ac:spMkLst>
        </pc:spChg>
        <pc:spChg chg="mod">
          <ac:chgData name="Jared Bailey" userId="" providerId="" clId="Web-{75373BAC-2C80-49F1-B246-69206BCF6161}" dt="2024-02-14T00:34:30.639" v="30" actId="1076"/>
          <ac:spMkLst>
            <pc:docMk/>
            <pc:sldMk cId="3209865630" sldId="269"/>
            <ac:spMk id="49" creationId="{38EA8312-519D-5C32-9FCE-DD658602DAFD}"/>
          </ac:spMkLst>
        </pc:spChg>
        <pc:spChg chg="mod">
          <ac:chgData name="Jared Bailey" userId="" providerId="" clId="Web-{75373BAC-2C80-49F1-B246-69206BCF6161}" dt="2024-02-14T00:33:34.809" v="7" actId="20577"/>
          <ac:spMkLst>
            <pc:docMk/>
            <pc:sldMk cId="3209865630" sldId="269"/>
            <ac:spMk id="59" creationId="{31FBCDA8-65FE-6B5C-EF80-C9EBF43DB074}"/>
          </ac:spMkLst>
        </pc:spChg>
        <pc:spChg chg="mod">
          <ac:chgData name="Jared Bailey" userId="" providerId="" clId="Web-{75373BAC-2C80-49F1-B246-69206BCF6161}" dt="2024-02-14T00:33:40.481" v="8" actId="20577"/>
          <ac:spMkLst>
            <pc:docMk/>
            <pc:sldMk cId="3209865630" sldId="269"/>
            <ac:spMk id="60" creationId="{D40594E2-607B-6F5C-1E34-D1940C0EED25}"/>
          </ac:spMkLst>
        </pc:spChg>
        <pc:spChg chg="mod">
          <ac:chgData name="Jared Bailey" userId="" providerId="" clId="Web-{75373BAC-2C80-49F1-B246-69206BCF6161}" dt="2024-02-14T00:33:19.481" v="3" actId="1076"/>
          <ac:spMkLst>
            <pc:docMk/>
            <pc:sldMk cId="3209865630" sldId="269"/>
            <ac:spMk id="76" creationId="{A238CB36-4D88-27F2-45DF-0527B04A2A15}"/>
          </ac:spMkLst>
        </pc:spChg>
        <pc:cxnChg chg="mod">
          <ac:chgData name="Jared Bailey" userId="" providerId="" clId="Web-{75373BAC-2C80-49F1-B246-69206BCF6161}" dt="2024-02-14T00:33:12.012" v="2" actId="14100"/>
          <ac:cxnSpMkLst>
            <pc:docMk/>
            <pc:sldMk cId="3209865630" sldId="269"/>
            <ac:cxnSpMk id="75" creationId="{ED02412B-5BDF-EC66-DCAB-C22476E530D9}"/>
          </ac:cxnSpMkLst>
        </pc:cxnChg>
      </pc:sldChg>
    </pc:docChg>
  </pc:docChgLst>
  <pc:docChgLst>
    <pc:chgData name="Jay Swayambunathan" clId="Web-{605F2524-38EE-4B2F-8C09-AE1DD77E942A}"/>
    <pc:docChg chg="modSld">
      <pc:chgData name="Jay Swayambunathan" userId="" providerId="" clId="Web-{605F2524-38EE-4B2F-8C09-AE1DD77E942A}" dt="2024-02-13T16:07:19.760" v="77" actId="1076"/>
      <pc:docMkLst>
        <pc:docMk/>
      </pc:docMkLst>
      <pc:sldChg chg="addSp delSp modSp">
        <pc:chgData name="Jay Swayambunathan" userId="" providerId="" clId="Web-{605F2524-38EE-4B2F-8C09-AE1DD77E942A}" dt="2024-02-13T16:07:19.760" v="77" actId="1076"/>
        <pc:sldMkLst>
          <pc:docMk/>
          <pc:sldMk cId="2483146612" sldId="256"/>
        </pc:sldMkLst>
        <pc:spChg chg="mod">
          <ac:chgData name="Jay Swayambunathan" userId="" providerId="" clId="Web-{605F2524-38EE-4B2F-8C09-AE1DD77E942A}" dt="2024-02-13T16:05:24.149" v="63" actId="1076"/>
          <ac:spMkLst>
            <pc:docMk/>
            <pc:sldMk cId="2483146612" sldId="256"/>
            <ac:spMk id="10" creationId="{C36D67F4-BED1-D82F-862F-B759C36832D0}"/>
          </ac:spMkLst>
        </pc:spChg>
        <pc:spChg chg="add mod">
          <ac:chgData name="Jay Swayambunathan" userId="" providerId="" clId="Web-{605F2524-38EE-4B2F-8C09-AE1DD77E942A}" dt="2024-02-13T16:07:19.760" v="77" actId="1076"/>
          <ac:spMkLst>
            <pc:docMk/>
            <pc:sldMk cId="2483146612" sldId="256"/>
            <ac:spMk id="22" creationId="{135DD70A-60AF-CA76-AC0D-DBD0DDA7D523}"/>
          </ac:spMkLst>
        </pc:spChg>
        <pc:picChg chg="add del mod">
          <ac:chgData name="Jay Swayambunathan" userId="" providerId="" clId="Web-{605F2524-38EE-4B2F-8C09-AE1DD77E942A}" dt="2024-02-13T16:01:20.597" v="2"/>
          <ac:picMkLst>
            <pc:docMk/>
            <pc:sldMk cId="2483146612" sldId="256"/>
            <ac:picMk id="3" creationId="{41AC234F-DF48-5F0D-658F-A66352737FBA}"/>
          </ac:picMkLst>
        </pc:picChg>
        <pc:picChg chg="add del mod modCrop">
          <ac:chgData name="Jay Swayambunathan" userId="" providerId="" clId="Web-{605F2524-38EE-4B2F-8C09-AE1DD77E942A}" dt="2024-02-13T16:04:27.757" v="20"/>
          <ac:picMkLst>
            <pc:docMk/>
            <pc:sldMk cId="2483146612" sldId="256"/>
            <ac:picMk id="5" creationId="{07763F08-7EE0-ED09-32E0-642F6E8E8137}"/>
          </ac:picMkLst>
        </pc:picChg>
        <pc:picChg chg="add del mod">
          <ac:chgData name="Jay Swayambunathan" userId="" providerId="" clId="Web-{605F2524-38EE-4B2F-8C09-AE1DD77E942A}" dt="2024-02-13T16:04:25.632" v="19"/>
          <ac:picMkLst>
            <pc:docMk/>
            <pc:sldMk cId="2483146612" sldId="256"/>
            <ac:picMk id="6" creationId="{581811F5-8F96-6262-8F66-88309681CB61}"/>
          </ac:picMkLst>
        </pc:picChg>
        <pc:picChg chg="add mod">
          <ac:chgData name="Jay Swayambunathan" userId="" providerId="" clId="Web-{605F2524-38EE-4B2F-8C09-AE1DD77E942A}" dt="2024-02-13T16:07:11.417" v="74" actId="1076"/>
          <ac:picMkLst>
            <pc:docMk/>
            <pc:sldMk cId="2483146612" sldId="256"/>
            <ac:picMk id="7" creationId="{2B2E95F6-F0D1-C000-3F7B-EB481DFBE5CC}"/>
          </ac:picMkLst>
        </pc:picChg>
        <pc:picChg chg="add mod">
          <ac:chgData name="Jay Swayambunathan" userId="" providerId="" clId="Web-{605F2524-38EE-4B2F-8C09-AE1DD77E942A}" dt="2024-02-13T16:07:06.416" v="73" actId="1076"/>
          <ac:picMkLst>
            <pc:docMk/>
            <pc:sldMk cId="2483146612" sldId="256"/>
            <ac:picMk id="8" creationId="{FF3C141B-9C69-2A29-CCBA-BC56CFACE296}"/>
          </ac:picMkLst>
        </pc:picChg>
      </pc:sldChg>
    </pc:docChg>
  </pc:docChgLst>
  <pc:docChgLst>
    <pc:chgData name="Jay Swayambunathan" userId="BA5tbBYYioksaNABFOFhYD3a8Eoqv1fwUskvd+t+kh4=" providerId="None" clId="Web-{060DBCE1-95D0-43BD-8623-3AB096B064FE}"/>
    <pc:docChg chg="modSld">
      <pc:chgData name="Jay Swayambunathan" userId="BA5tbBYYioksaNABFOFhYD3a8Eoqv1fwUskvd+t+kh4=" providerId="None" clId="Web-{060DBCE1-95D0-43BD-8623-3AB096B064FE}" dt="2024-02-13T16:53:10.598" v="4" actId="1076"/>
      <pc:docMkLst>
        <pc:docMk/>
      </pc:docMkLst>
      <pc:sldChg chg="addSp modSp">
        <pc:chgData name="Jay Swayambunathan" userId="BA5tbBYYioksaNABFOFhYD3a8Eoqv1fwUskvd+t+kh4=" providerId="None" clId="Web-{060DBCE1-95D0-43BD-8623-3AB096B064FE}" dt="2024-02-13T16:53:10.598" v="4" actId="1076"/>
        <pc:sldMkLst>
          <pc:docMk/>
          <pc:sldMk cId="2483146612" sldId="256"/>
        </pc:sldMkLst>
        <pc:picChg chg="add mod">
          <ac:chgData name="Jay Swayambunathan" userId="BA5tbBYYioksaNABFOFhYD3a8Eoqv1fwUskvd+t+kh4=" providerId="None" clId="Web-{060DBCE1-95D0-43BD-8623-3AB096B064FE}" dt="2024-02-13T16:53:10.598" v="4" actId="1076"/>
          <ac:picMkLst>
            <pc:docMk/>
            <pc:sldMk cId="2483146612" sldId="256"/>
            <ac:picMk id="3" creationId="{D2026CB3-B414-EAD6-585B-2AC342E32F25}"/>
          </ac:picMkLst>
        </pc:picChg>
      </pc:sldChg>
    </pc:docChg>
  </pc:docChgLst>
  <pc:docChgLst>
    <pc:chgData name="Suneel Nadipalli" clId="Web-{B05FCF7A-5634-41B8-8CEE-81CE4CE9E3E0}"/>
    <pc:docChg chg="modSld">
      <pc:chgData name="Suneel Nadipalli" userId="" providerId="" clId="Web-{B05FCF7A-5634-41B8-8CEE-81CE4CE9E3E0}" dt="2024-02-13T16:44:26.952" v="18" actId="14100"/>
      <pc:docMkLst>
        <pc:docMk/>
      </pc:docMkLst>
      <pc:sldChg chg="addSp modSp">
        <pc:chgData name="Suneel Nadipalli" userId="" providerId="" clId="Web-{B05FCF7A-5634-41B8-8CEE-81CE4CE9E3E0}" dt="2024-02-13T16:44:26.952" v="18" actId="14100"/>
        <pc:sldMkLst>
          <pc:docMk/>
          <pc:sldMk cId="3563491186" sldId="272"/>
        </pc:sldMkLst>
        <pc:spChg chg="mod">
          <ac:chgData name="Suneel Nadipalli" userId="" providerId="" clId="Web-{B05FCF7A-5634-41B8-8CEE-81CE4CE9E3E0}" dt="2024-02-13T16:43:34.029" v="14" actId="20577"/>
          <ac:spMkLst>
            <pc:docMk/>
            <pc:sldMk cId="3563491186" sldId="272"/>
            <ac:spMk id="5" creationId="{5556FE2C-1E02-7B65-A6F0-FDCBF0815F94}"/>
          </ac:spMkLst>
        </pc:spChg>
        <pc:picChg chg="add mod">
          <ac:chgData name="Suneel Nadipalli" userId="" providerId="" clId="Web-{B05FCF7A-5634-41B8-8CEE-81CE4CE9E3E0}" dt="2024-02-13T16:44:26.952" v="18" actId="14100"/>
          <ac:picMkLst>
            <pc:docMk/>
            <pc:sldMk cId="3563491186" sldId="272"/>
            <ac:picMk id="3" creationId="{BB097F86-0491-8A65-894F-BAC7DDB7891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87425-E501-D947-BDFC-3D8B2A73001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FCD3D-EDB0-CF40-8888-DF3408F8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FCD3D-EDB0-CF40-8888-DF3408F8ED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1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Birds = Positive </a:t>
            </a:r>
          </a:p>
          <a:p>
            <a:endParaRPr lang="en-US" dirty="0"/>
          </a:p>
          <a:p>
            <a:r>
              <a:rPr lang="en-US" dirty="0"/>
              <a:t>Squirrels = Negative </a:t>
            </a:r>
          </a:p>
          <a:p>
            <a:endParaRPr lang="en-US" dirty="0"/>
          </a:p>
          <a:p>
            <a:r>
              <a:rPr lang="en-US" dirty="0"/>
              <a:t>Want to maximize recall because by doing so you would minimize the number of false negatives (birds classified as squirrels)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Alternatively, relative to squirrels, we want to maximize precision (decrease the number of false positives)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FCD3D-EDB0-CF40-8888-DF3408F8ED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50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FCD3D-EDB0-CF40-8888-DF3408F8ED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4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FCD3D-EDB0-CF40-8888-DF3408F8ED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3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3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1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3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7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9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6293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45BCC-B83A-4874-154A-17391FA90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367" y="451677"/>
            <a:ext cx="4500561" cy="4259814"/>
          </a:xfrm>
        </p:spPr>
        <p:txBody>
          <a:bodyPr anchor="ctr">
            <a:noAutofit/>
          </a:bodyPr>
          <a:lstStyle/>
          <a:p>
            <a:pPr algn="ctr"/>
            <a:r>
              <a:rPr lang="en-US" sz="3600" dirty="0"/>
              <a:t>Nacho Average Bird Feeder: Keeping Squirrels Away with High Tech Surveillance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16EB93-E299-481D-A004-769603D3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D13B55-E709-4E18-924B-655433A92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3B2E1D-0135-45FF-990A-436697D2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BD9E0F-507C-49AD-B619-B42B4D342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Squirrel on a rock">
            <a:extLst>
              <a:ext uri="{FF2B5EF4-FFF2-40B4-BE49-F238E27FC236}">
                <a16:creationId xmlns:a16="http://schemas.microsoft.com/office/drawing/2014/main" id="{4D9C34EF-98B4-A506-F8D9-BEB1D9E2F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7" r="16392" b="-2"/>
          <a:stretch/>
        </p:blipFill>
        <p:spPr>
          <a:xfrm>
            <a:off x="4896763" y="276985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D67F4-BED1-D82F-862F-B759C36832D0}"/>
              </a:ext>
            </a:extLst>
          </p:cNvPr>
          <p:cNvSpPr txBox="1"/>
          <p:nvPr/>
        </p:nvSpPr>
        <p:spPr>
          <a:xfrm>
            <a:off x="1389881" y="4056887"/>
            <a:ext cx="286591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Bell MT"/>
              </a:rPr>
              <a:t>Bollywood Boys </a:t>
            </a:r>
            <a:endParaRPr lang="en-US" dirty="0">
              <a:latin typeface="Bell MT" panose="02020503060305020303" pitchFamily="18" charset="77"/>
            </a:endParaRPr>
          </a:p>
          <a:p>
            <a:pPr algn="ctr"/>
            <a:r>
              <a:rPr lang="en-US" dirty="0">
                <a:latin typeface="Bell MT"/>
              </a:rPr>
              <a:t>and the </a:t>
            </a:r>
            <a:endParaRPr lang="en-US" dirty="0">
              <a:latin typeface="Bell MT" panose="02020503060305020303" pitchFamily="18" charset="77"/>
            </a:endParaRPr>
          </a:p>
          <a:p>
            <a:pPr algn="ctr"/>
            <a:r>
              <a:rPr lang="en-US" dirty="0">
                <a:latin typeface="Bell MT"/>
              </a:rPr>
              <a:t>Hollywood Cowboy</a:t>
            </a:r>
            <a:endParaRPr lang="en-US" dirty="0">
              <a:latin typeface="Bell MT" panose="02020503060305020303" pitchFamily="18" charset="77"/>
            </a:endParaRPr>
          </a:p>
        </p:txBody>
      </p:sp>
      <p:pic>
        <p:nvPicPr>
          <p:cNvPr id="7" name="Picture 6" descr="Two men holding microphones in front of a lit up sign&#10;&#10;Description automatically generated">
            <a:extLst>
              <a:ext uri="{FF2B5EF4-FFF2-40B4-BE49-F238E27FC236}">
                <a16:creationId xmlns:a16="http://schemas.microsoft.com/office/drawing/2014/main" id="{2B2E95F6-F0D1-C000-3F7B-EB481DFB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2" y="5263127"/>
            <a:ext cx="2065422" cy="1184481"/>
          </a:xfrm>
          <a:prstGeom prst="rect">
            <a:avLst/>
          </a:prstGeom>
        </p:spPr>
      </p:pic>
      <p:pic>
        <p:nvPicPr>
          <p:cNvPr id="8" name="Picture 7" descr="A person in a cowboy hat&#10;&#10;Description automatically generated">
            <a:extLst>
              <a:ext uri="{FF2B5EF4-FFF2-40B4-BE49-F238E27FC236}">
                <a16:creationId xmlns:a16="http://schemas.microsoft.com/office/drawing/2014/main" id="{FF3C141B-9C69-2A29-CCBA-BC56CFAC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499" y="5188285"/>
            <a:ext cx="1634422" cy="13408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5DD70A-60AF-CA76-AC0D-DBD0DDA7D523}"/>
              </a:ext>
            </a:extLst>
          </p:cNvPr>
          <p:cNvSpPr txBox="1"/>
          <p:nvPr/>
        </p:nvSpPr>
        <p:spPr>
          <a:xfrm>
            <a:off x="3047999" y="567489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8314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186FB9-AFA5-7F31-6CE7-0CAF634FB1BF}"/>
              </a:ext>
            </a:extLst>
          </p:cNvPr>
          <p:cNvSpPr txBox="1"/>
          <p:nvPr/>
        </p:nvSpPr>
        <p:spPr>
          <a:xfrm>
            <a:off x="1304306" y="1288798"/>
            <a:ext cx="9583387" cy="5414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7C723-971B-C7FF-35D6-6ACE4C4A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51" y="358212"/>
            <a:ext cx="1947271" cy="81183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0103BB-D3FA-E61B-914A-39B76B555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9" t="18708" r="14713" b="20018"/>
          <a:stretch/>
        </p:blipFill>
        <p:spPr>
          <a:xfrm>
            <a:off x="1961882" y="1733596"/>
            <a:ext cx="1047763" cy="9083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DB53E3-426A-8400-C1BD-3954B37B5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29"/>
          <a:stretch/>
        </p:blipFill>
        <p:spPr>
          <a:xfrm>
            <a:off x="1824625" y="3170605"/>
            <a:ext cx="1248780" cy="9684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02775E-430E-F29C-60C7-3FF32ED6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80" y="4667725"/>
            <a:ext cx="1947270" cy="18758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629794-4A3D-0806-BD6E-2D8CA212A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54" y="1694417"/>
            <a:ext cx="2879057" cy="2336319"/>
          </a:xfrm>
          <a:prstGeom prst="rect">
            <a:avLst/>
          </a:prstGeom>
        </p:spPr>
      </p:pic>
      <p:pic>
        <p:nvPicPr>
          <p:cNvPr id="28" name="Picture 2" descr="COM-14236">
            <a:extLst>
              <a:ext uri="{FF2B5EF4-FFF2-40B4-BE49-F238E27FC236}">
                <a16:creationId xmlns:a16="http://schemas.microsoft.com/office/drawing/2014/main" id="{803446DE-65F3-AC52-81B6-C0EB34046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18661" r="11180" b="17334"/>
          <a:stretch/>
        </p:blipFill>
        <p:spPr bwMode="auto">
          <a:xfrm>
            <a:off x="8786511" y="4852391"/>
            <a:ext cx="1724789" cy="14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0AD3FF-BA9F-8475-8917-1863EE0BF8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24987"/>
          <a:stretch/>
        </p:blipFill>
        <p:spPr>
          <a:xfrm>
            <a:off x="4199514" y="5172980"/>
            <a:ext cx="1171761" cy="8653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E09CA0-6546-07E1-974F-B2E6648785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60" y="4990161"/>
            <a:ext cx="1227277" cy="1260901"/>
          </a:xfrm>
          <a:prstGeom prst="rect">
            <a:avLst/>
          </a:prstGeom>
        </p:spPr>
      </p:pic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E047D762-5AD6-6322-F929-7B973F233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5330" y="1451659"/>
            <a:ext cx="2647148" cy="2647148"/>
          </a:xfrm>
          <a:prstGeom prst="rect">
            <a:avLst/>
          </a:prstGeom>
        </p:spPr>
      </p:pic>
      <p:pic>
        <p:nvPicPr>
          <p:cNvPr id="32" name="Graphic 31" descr="Gears with solid fill">
            <a:extLst>
              <a:ext uri="{FF2B5EF4-FFF2-40B4-BE49-F238E27FC236}">
                <a16:creationId xmlns:a16="http://schemas.microsoft.com/office/drawing/2014/main" id="{3678150A-BF01-7A89-2432-D58315F46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19307" y="2416789"/>
            <a:ext cx="917037" cy="9170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A877C5-F1F5-4274-1E97-14B3059F37D4}"/>
              </a:ext>
            </a:extLst>
          </p:cNvPr>
          <p:cNvSpPr txBox="1"/>
          <p:nvPr/>
        </p:nvSpPr>
        <p:spPr>
          <a:xfrm>
            <a:off x="8859530" y="3550195"/>
            <a:ext cx="182943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/>
              <a:t>Cloud Hosted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74DBC-CA1F-2A74-2061-591EDAA904FF}"/>
              </a:ext>
            </a:extLst>
          </p:cNvPr>
          <p:cNvSpPr txBox="1"/>
          <p:nvPr/>
        </p:nvSpPr>
        <p:spPr>
          <a:xfrm>
            <a:off x="9113341" y="4526798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Power Supply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342C90-3DB6-F4D5-07A3-97ED8F75CE0E}"/>
              </a:ext>
            </a:extLst>
          </p:cNvPr>
          <p:cNvSpPr txBox="1"/>
          <p:nvPr/>
        </p:nvSpPr>
        <p:spPr>
          <a:xfrm>
            <a:off x="3959921" y="4721586"/>
            <a:ext cx="189667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 dirty="0"/>
              <a:t>Converted AA to C Battery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1DF38F-663E-0171-D93A-111175573EA3}"/>
              </a:ext>
            </a:extLst>
          </p:cNvPr>
          <p:cNvSpPr txBox="1"/>
          <p:nvPr/>
        </p:nvSpPr>
        <p:spPr>
          <a:xfrm>
            <a:off x="6445300" y="4589889"/>
            <a:ext cx="1555234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/>
              <a:t>AA Battery Converter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5A8F5F-7E0C-E933-A074-55994AE2981F}"/>
              </a:ext>
            </a:extLst>
          </p:cNvPr>
          <p:cNvSpPr txBox="1"/>
          <p:nvPr/>
        </p:nvSpPr>
        <p:spPr>
          <a:xfrm>
            <a:off x="5098243" y="1357353"/>
            <a:ext cx="110799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 dirty="0"/>
              <a:t>Raspberry Pi 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E06935-1619-2F88-9458-1C940CD8D606}"/>
              </a:ext>
            </a:extLst>
          </p:cNvPr>
          <p:cNvSpPr txBox="1"/>
          <p:nvPr/>
        </p:nvSpPr>
        <p:spPr>
          <a:xfrm>
            <a:off x="1935073" y="1427781"/>
            <a:ext cx="1122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Motion Sensor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B9127C-AC52-FB60-5B47-489209D96A5A}"/>
              </a:ext>
            </a:extLst>
          </p:cNvPr>
          <p:cNvSpPr txBox="1"/>
          <p:nvPr/>
        </p:nvSpPr>
        <p:spPr>
          <a:xfrm>
            <a:off x="2071327" y="2780935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IR Camera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EA8312-519D-5C32-9FCE-DD658602DAFD}"/>
              </a:ext>
            </a:extLst>
          </p:cNvPr>
          <p:cNvSpPr txBox="1"/>
          <p:nvPr/>
        </p:nvSpPr>
        <p:spPr>
          <a:xfrm>
            <a:off x="1692746" y="4267132"/>
            <a:ext cx="156324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 dirty="0"/>
              <a:t>Ultrasonic Sound Box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2319C96-2EA9-EB33-17B2-EE15CEC45801}"/>
              </a:ext>
            </a:extLst>
          </p:cNvPr>
          <p:cNvCxnSpPr>
            <a:cxnSpLocks/>
          </p:cNvCxnSpPr>
          <p:nvPr/>
        </p:nvCxnSpPr>
        <p:spPr>
          <a:xfrm>
            <a:off x="3237447" y="2203308"/>
            <a:ext cx="647894" cy="216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571B61B-8BAE-30B7-37B3-0C915C51D989}"/>
              </a:ext>
            </a:extLst>
          </p:cNvPr>
          <p:cNvSpPr txBox="1"/>
          <p:nvPr/>
        </p:nvSpPr>
        <p:spPr>
          <a:xfrm rot="1451198">
            <a:off x="3443641" y="2034569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BDA2AFF-CC26-1CDE-5314-C99DB51544DB}"/>
              </a:ext>
            </a:extLst>
          </p:cNvPr>
          <p:cNvCxnSpPr>
            <a:cxnSpLocks/>
          </p:cNvCxnSpPr>
          <p:nvPr/>
        </p:nvCxnSpPr>
        <p:spPr>
          <a:xfrm flipV="1">
            <a:off x="3199283" y="3106232"/>
            <a:ext cx="762018" cy="552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89EEED-442B-57F0-E0A9-07B123BB3427}"/>
              </a:ext>
            </a:extLst>
          </p:cNvPr>
          <p:cNvCxnSpPr>
            <a:cxnSpLocks/>
          </p:cNvCxnSpPr>
          <p:nvPr/>
        </p:nvCxnSpPr>
        <p:spPr>
          <a:xfrm flipH="1">
            <a:off x="3246176" y="3278243"/>
            <a:ext cx="744306" cy="533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1FBCDA8-65FE-6B5C-EF80-C9EBF43DB074}"/>
              </a:ext>
            </a:extLst>
          </p:cNvPr>
          <p:cNvSpPr txBox="1"/>
          <p:nvPr/>
        </p:nvSpPr>
        <p:spPr>
          <a:xfrm rot="19564704">
            <a:off x="3353040" y="3100990"/>
            <a:ext cx="263214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0594E2-607B-6F5C-1E34-D1940C0EED25}"/>
              </a:ext>
            </a:extLst>
          </p:cNvPr>
          <p:cNvSpPr txBox="1"/>
          <p:nvPr/>
        </p:nvSpPr>
        <p:spPr>
          <a:xfrm rot="19323980">
            <a:off x="3611331" y="3514084"/>
            <a:ext cx="263214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50" dirty="0"/>
              <a:t>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DF7643-318C-FE9E-291A-B027238DDC26}"/>
              </a:ext>
            </a:extLst>
          </p:cNvPr>
          <p:cNvCxnSpPr>
            <a:cxnSpLocks/>
          </p:cNvCxnSpPr>
          <p:nvPr/>
        </p:nvCxnSpPr>
        <p:spPr>
          <a:xfrm flipH="1">
            <a:off x="3538646" y="5605659"/>
            <a:ext cx="5351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D0AB0D0-8A40-798F-9C54-F4601E9D2390}"/>
              </a:ext>
            </a:extLst>
          </p:cNvPr>
          <p:cNvSpPr txBox="1"/>
          <p:nvPr/>
        </p:nvSpPr>
        <p:spPr>
          <a:xfrm>
            <a:off x="3742938" y="5320260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B6EC8B8-A3E1-BA1C-D913-FE3C7B38989D}"/>
              </a:ext>
            </a:extLst>
          </p:cNvPr>
          <p:cNvCxnSpPr>
            <a:cxnSpLocks/>
          </p:cNvCxnSpPr>
          <p:nvPr/>
        </p:nvCxnSpPr>
        <p:spPr>
          <a:xfrm flipH="1">
            <a:off x="5519818" y="5605905"/>
            <a:ext cx="6576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7C59148-D1FF-C737-794B-A74F5C5DB234}"/>
              </a:ext>
            </a:extLst>
          </p:cNvPr>
          <p:cNvSpPr txBox="1"/>
          <p:nvPr/>
        </p:nvSpPr>
        <p:spPr>
          <a:xfrm>
            <a:off x="5741660" y="528203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F7B04A3-BF6C-63C3-2935-C0B77EA00EF2}"/>
              </a:ext>
            </a:extLst>
          </p:cNvPr>
          <p:cNvCxnSpPr>
            <a:cxnSpLocks/>
          </p:cNvCxnSpPr>
          <p:nvPr/>
        </p:nvCxnSpPr>
        <p:spPr>
          <a:xfrm>
            <a:off x="7271904" y="2874649"/>
            <a:ext cx="881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BE15DFF-2AC9-2112-3684-D448435C070A}"/>
              </a:ext>
            </a:extLst>
          </p:cNvPr>
          <p:cNvCxnSpPr>
            <a:cxnSpLocks/>
          </p:cNvCxnSpPr>
          <p:nvPr/>
        </p:nvCxnSpPr>
        <p:spPr>
          <a:xfrm flipH="1">
            <a:off x="7238887" y="3057660"/>
            <a:ext cx="9140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6EFA9B0-DCFF-1EC2-7CE1-3F75F72B1F19}"/>
              </a:ext>
            </a:extLst>
          </p:cNvPr>
          <p:cNvSpPr txBox="1"/>
          <p:nvPr/>
        </p:nvSpPr>
        <p:spPr>
          <a:xfrm>
            <a:off x="7563653" y="2564681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A2C1B0-0B0E-EF68-91CA-5FED2D25C1C9}"/>
              </a:ext>
            </a:extLst>
          </p:cNvPr>
          <p:cNvSpPr txBox="1"/>
          <p:nvPr/>
        </p:nvSpPr>
        <p:spPr>
          <a:xfrm>
            <a:off x="7582862" y="3073448"/>
            <a:ext cx="367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D02412B-5BDF-EC66-DCAB-C22476E530D9}"/>
              </a:ext>
            </a:extLst>
          </p:cNvPr>
          <p:cNvCxnSpPr>
            <a:cxnSpLocks/>
          </p:cNvCxnSpPr>
          <p:nvPr/>
        </p:nvCxnSpPr>
        <p:spPr>
          <a:xfrm>
            <a:off x="7291764" y="4186961"/>
            <a:ext cx="1233290" cy="6284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238CB36-4D88-27F2-45DF-0527B04A2A15}"/>
              </a:ext>
            </a:extLst>
          </p:cNvPr>
          <p:cNvSpPr txBox="1"/>
          <p:nvPr/>
        </p:nvSpPr>
        <p:spPr>
          <a:xfrm rot="1737558">
            <a:off x="7874961" y="4186030"/>
            <a:ext cx="263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238EB5E-4D46-EA79-0EA6-A16F8DAE2E70}"/>
              </a:ext>
            </a:extLst>
          </p:cNvPr>
          <p:cNvCxnSpPr>
            <a:cxnSpLocks/>
          </p:cNvCxnSpPr>
          <p:nvPr/>
        </p:nvCxnSpPr>
        <p:spPr>
          <a:xfrm flipH="1">
            <a:off x="7899575" y="5600363"/>
            <a:ext cx="6576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715DD52-4A6F-7A57-7F88-23AB25D44A52}"/>
              </a:ext>
            </a:extLst>
          </p:cNvPr>
          <p:cNvSpPr txBox="1"/>
          <p:nvPr/>
        </p:nvSpPr>
        <p:spPr>
          <a:xfrm>
            <a:off x="8121417" y="5276493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0986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3B6E-B67F-312D-7A4F-2C54142A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IMG_5447_9FAB39CC-3B21-4285-A003-A6049A952952.mp4">
            <a:hlinkClick r:id="" action="ppaction://media"/>
            <a:extLst>
              <a:ext uri="{FF2B5EF4-FFF2-40B4-BE49-F238E27FC236}">
                <a16:creationId xmlns:a16="http://schemas.microsoft.com/office/drawing/2014/main" id="{407E94C7-1A05-8910-320E-8BAEE15448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0086" y="306201"/>
            <a:ext cx="3512328" cy="6245597"/>
          </a:xfr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14F582-DCE5-AD0F-69F4-685F1377E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153" y="5081838"/>
            <a:ext cx="14478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8A4D1-5338-02AA-2C84-C5406875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0756-B69B-CC8C-2542-E6BFE232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IMG_5460_E868B944-FA0C-4DB2-BCC8-9A14B9709159.mp4">
            <a:hlinkClick r:id="" action="ppaction://media"/>
            <a:extLst>
              <a:ext uri="{FF2B5EF4-FFF2-40B4-BE49-F238E27FC236}">
                <a16:creationId xmlns:a16="http://schemas.microsoft.com/office/drawing/2014/main" id="{6384F334-DEFC-0E5A-9937-87F5FF909C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2003" y="287602"/>
            <a:ext cx="3533248" cy="6282796"/>
          </a:xfrm>
        </p:spPr>
      </p:pic>
    </p:spTree>
    <p:extLst>
      <p:ext uri="{BB962C8B-B14F-4D97-AF65-F5344CB8AC3E}">
        <p14:creationId xmlns:p14="http://schemas.microsoft.com/office/powerpoint/2010/main" val="321729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495C-DC31-1646-DB8A-A8663AF5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34" y="746720"/>
            <a:ext cx="4554821" cy="669975"/>
          </a:xfrm>
        </p:spPr>
        <p:txBody>
          <a:bodyPr anchor="b">
            <a:normAutofit/>
          </a:bodyPr>
          <a:lstStyle/>
          <a:p>
            <a:r>
              <a:rPr lang="en-US" sz="3800" dirty="0"/>
              <a:t>Results/Conclusions</a:t>
            </a:r>
          </a:p>
        </p:txBody>
      </p:sp>
      <p:pic>
        <p:nvPicPr>
          <p:cNvPr id="1026" name="Picture 2" descr="Red squirrel - Wikipedia">
            <a:extLst>
              <a:ext uri="{FF2B5EF4-FFF2-40B4-BE49-F238E27FC236}">
                <a16:creationId xmlns:a16="http://schemas.microsoft.com/office/drawing/2014/main" id="{2EE9F81E-691D-9346-1CCC-CBEDF2C35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r="14161"/>
          <a:stretch/>
        </p:blipFill>
        <p:spPr bwMode="auto">
          <a:xfrm>
            <a:off x="20" y="10"/>
            <a:ext cx="644455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2643C-AD6D-9417-725E-BBA33AD8D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995" y="1876123"/>
            <a:ext cx="4537073" cy="4085289"/>
          </a:xfrm>
        </p:spPr>
        <p:txBody>
          <a:bodyPr anchor="t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/>
              <a:t>- Our device performs well in controlled settings when confronted with stuffed animals </a:t>
            </a:r>
          </a:p>
          <a:p>
            <a:pPr marL="0" indent="0">
              <a:lnSpc>
                <a:spcPct val="115000"/>
              </a:lnSpc>
              <a:buNone/>
            </a:pPr>
            <a:endParaRPr lang="en-US" dirty="0"/>
          </a:p>
          <a:p>
            <a:pPr marL="0" indent="0">
              <a:lnSpc>
                <a:spcPct val="115000"/>
              </a:lnSpc>
              <a:buNone/>
            </a:pPr>
            <a:r>
              <a:rPr lang="en-US" dirty="0"/>
              <a:t>- Further testing is needed to see how it performs in the real world when confronted with real animals and weather conditions</a:t>
            </a:r>
          </a:p>
          <a:p>
            <a:pPr marL="0" indent="0">
              <a:lnSpc>
                <a:spcPct val="115000"/>
              </a:lnSpc>
              <a:buNone/>
            </a:pPr>
            <a:endParaRPr lang="en-US" dirty="0"/>
          </a:p>
          <a:p>
            <a:pPr marL="0" indent="0">
              <a:lnSpc>
                <a:spcPct val="115000"/>
              </a:lnSpc>
              <a:buNone/>
            </a:pPr>
            <a:r>
              <a:rPr lang="en-US" dirty="0"/>
              <a:t>- Transfer learning was an effective method of augmenting our data and improving prediction performance </a:t>
            </a:r>
          </a:p>
        </p:txBody>
      </p:sp>
    </p:spTree>
    <p:extLst>
      <p:ext uri="{BB962C8B-B14F-4D97-AF65-F5344CB8AC3E}">
        <p14:creationId xmlns:p14="http://schemas.microsoft.com/office/powerpoint/2010/main" val="139466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8200" name="Rectangle 819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1" name="Oval 820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2" name="Oval 820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203" name="Group 820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208" name="Rectangle 820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9" name="Rectangle 820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04" name="Group 820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206" name="Rectangle 820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7" name="Rectangle 820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5" name="Rectangle 820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11" name="Rectangle 821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04490-E010-5AB4-299B-969EF48A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517" y="1012060"/>
            <a:ext cx="2639576" cy="89729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Problem </a:t>
            </a:r>
          </a:p>
        </p:txBody>
      </p:sp>
      <p:pic>
        <p:nvPicPr>
          <p:cNvPr id="8194" name="Picture 2" descr="Six Stupendous Reasons to Appreciate the Heck Out of Squirrels | NOVA | PBS">
            <a:extLst>
              <a:ext uri="{FF2B5EF4-FFF2-40B4-BE49-F238E27FC236}">
                <a16:creationId xmlns:a16="http://schemas.microsoft.com/office/drawing/2014/main" id="{B67824BC-001D-C206-AC7B-995F2AA76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6" r="10045"/>
          <a:stretch/>
        </p:blipFill>
        <p:spPr bwMode="auto">
          <a:xfrm>
            <a:off x="20" y="10"/>
            <a:ext cx="644455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F5F3F8C-C80F-5731-7711-033F46D5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835" y="2302695"/>
            <a:ext cx="4537073" cy="3361604"/>
          </a:xfrm>
        </p:spPr>
        <p:txBody>
          <a:bodyPr anchor="t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Many people use bird feeders to attract various avian species to their yards </a:t>
            </a:r>
          </a:p>
          <a:p>
            <a:pPr marL="0" indent="0">
              <a:lnSpc>
                <a:spcPct val="115000"/>
              </a:lnSpc>
              <a:buNone/>
            </a:pPr>
            <a:endParaRPr lang="en-US" dirty="0"/>
          </a:p>
          <a:p>
            <a:pPr>
              <a:lnSpc>
                <a:spcPct val="115000"/>
              </a:lnSpc>
            </a:pPr>
            <a:r>
              <a:rPr lang="en-US" dirty="0"/>
              <a:t>However, squirrels often get into these feeders and steal the food meant for the birds </a:t>
            </a:r>
            <a:endParaRPr lang="en-US" b="1" dirty="0"/>
          </a:p>
          <a:p>
            <a:pPr>
              <a:lnSpc>
                <a:spcPct val="115000"/>
              </a:lnSpc>
            </a:pPr>
            <a:endParaRPr lang="en-US" b="1" dirty="0"/>
          </a:p>
          <a:p>
            <a:pPr>
              <a:lnSpc>
                <a:spcPct val="115000"/>
              </a:lnSpc>
            </a:pPr>
            <a:r>
              <a:rPr lang="en-US" dirty="0"/>
              <a:t>This means that the birds don’t have food </a:t>
            </a:r>
          </a:p>
        </p:txBody>
      </p:sp>
    </p:spTree>
    <p:extLst>
      <p:ext uri="{BB962C8B-B14F-4D97-AF65-F5344CB8AC3E}">
        <p14:creationId xmlns:p14="http://schemas.microsoft.com/office/powerpoint/2010/main" val="2353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FB843-337E-C9B4-464B-580E3859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545" y="251976"/>
            <a:ext cx="3892108" cy="171403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Previous Efforts </a:t>
            </a:r>
          </a:p>
        </p:txBody>
      </p:sp>
      <p:pic>
        <p:nvPicPr>
          <p:cNvPr id="6" name="Picture 5" descr="Two squirrels climbing on a lamp&#10;&#10;Description automatically generated">
            <a:extLst>
              <a:ext uri="{FF2B5EF4-FFF2-40B4-BE49-F238E27FC236}">
                <a16:creationId xmlns:a16="http://schemas.microsoft.com/office/drawing/2014/main" id="{F706EF56-3EA5-0192-F792-42C40BFA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9" r="6172" b="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C8E8C-0DBC-E050-AF7D-DD9C55A0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7859" y="2421384"/>
            <a:ext cx="5053541" cy="3361604"/>
          </a:xfrm>
        </p:spPr>
        <p:txBody>
          <a:bodyPr anchor="t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Covering the dispenser with cayenne pepper (need to do this every day) </a:t>
            </a:r>
          </a:p>
          <a:p>
            <a:pPr>
              <a:lnSpc>
                <a:spcPct val="115000"/>
              </a:lnSpc>
            </a:pPr>
            <a:endParaRPr lang="en-US" dirty="0"/>
          </a:p>
          <a:p>
            <a:pPr>
              <a:lnSpc>
                <a:spcPct val="115000"/>
              </a:lnSpc>
            </a:pPr>
            <a:r>
              <a:rPr lang="en-US" dirty="0"/>
              <a:t>Using safflower seeds to attract songbirds as squirrels don’t like safflower seeds (allegedly, mixed evidence)</a:t>
            </a:r>
          </a:p>
          <a:p>
            <a:pPr>
              <a:lnSpc>
                <a:spcPct val="115000"/>
              </a:lnSpc>
            </a:pPr>
            <a:endParaRPr lang="en-US" dirty="0"/>
          </a:p>
          <a:p>
            <a:pPr>
              <a:lnSpc>
                <a:spcPct val="115000"/>
              </a:lnSpc>
            </a:pPr>
            <a:r>
              <a:rPr lang="en-US" dirty="0"/>
              <a:t>Using a baffle (pictured left) to prevent the squirrels from climbing onto the feeder (they can jump from above)</a:t>
            </a:r>
          </a:p>
          <a:p>
            <a:pPr>
              <a:lnSpc>
                <a:spcPct val="11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1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098" name="Rectangle 3097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99" name="Group 3098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092" name="Rectangle 309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0" name="Rectangle 3099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1" name="Group 3100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102" name="Rectangle 3101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3" name="Rectangle 3102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04" name="Rectangle 3103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4FF8A-285A-D698-24CD-9CE28881B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dirty="0"/>
              <a:t>Our Solution 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D72366F5-DA7F-2D8C-2BD4-3D7ADCCD4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5" t="13148" r="26723" b="9430"/>
          <a:stretch/>
        </p:blipFill>
        <p:spPr bwMode="auto">
          <a:xfrm>
            <a:off x="540000" y="591507"/>
            <a:ext cx="6049714" cy="566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46A68-C5BB-0309-1A70-7BCE3BE1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3744" y="1366338"/>
            <a:ext cx="4978230" cy="3361604"/>
          </a:xfrm>
        </p:spPr>
        <p:txBody>
          <a:bodyPr anchor="t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Use computer vision to detect squirrels and sound the alarm </a:t>
            </a:r>
          </a:p>
          <a:p>
            <a:pPr>
              <a:lnSpc>
                <a:spcPct val="115000"/>
              </a:lnSpc>
            </a:pPr>
            <a:r>
              <a:rPr lang="en-US" dirty="0"/>
              <a:t>Data Sources: </a:t>
            </a:r>
          </a:p>
          <a:p>
            <a:pPr marL="0" indent="0">
              <a:lnSpc>
                <a:spcPct val="115000"/>
              </a:lnSpc>
              <a:buNone/>
            </a:pPr>
            <a:endParaRPr lang="en-US" sz="300" dirty="0"/>
          </a:p>
          <a:p>
            <a:pPr lvl="1">
              <a:lnSpc>
                <a:spcPct val="115000"/>
              </a:lnSpc>
            </a:pPr>
            <a:r>
              <a:rPr lang="en-US" sz="1600" dirty="0"/>
              <a:t>Various Kaggle Datasets that included pictures of birds and squirrels</a:t>
            </a:r>
          </a:p>
          <a:p>
            <a:pPr marL="450000" lvl="1" indent="0">
              <a:lnSpc>
                <a:spcPct val="115000"/>
              </a:lnSpc>
              <a:buNone/>
            </a:pPr>
            <a:endParaRPr lang="en-US" sz="600" dirty="0"/>
          </a:p>
          <a:p>
            <a:pPr lvl="1">
              <a:lnSpc>
                <a:spcPct val="115000"/>
              </a:lnSpc>
            </a:pPr>
            <a:r>
              <a:rPr lang="en-US" sz="1600" dirty="0"/>
              <a:t>Filtered out other animals </a:t>
            </a:r>
          </a:p>
          <a:p>
            <a:pPr marL="450000" lvl="1" indent="0">
              <a:lnSpc>
                <a:spcPct val="115000"/>
              </a:lnSpc>
              <a:buNone/>
            </a:pPr>
            <a:endParaRPr lang="en-US" sz="300" dirty="0"/>
          </a:p>
          <a:p>
            <a:pPr lvl="1">
              <a:lnSpc>
                <a:spcPct val="115000"/>
              </a:lnSpc>
            </a:pPr>
            <a:r>
              <a:rPr lang="en-US" sz="1600" dirty="0"/>
              <a:t>Selectively populated dataset to ensure that there wasn’t a class imbalance (many more pictures of birds than squirrels) </a:t>
            </a:r>
          </a:p>
          <a:p>
            <a:pPr marL="450000" lvl="1" indent="0">
              <a:lnSpc>
                <a:spcPct val="115000"/>
              </a:lnSpc>
              <a:buNone/>
            </a:pPr>
            <a:endParaRPr lang="en-US" sz="800" dirty="0"/>
          </a:p>
          <a:p>
            <a:pPr lvl="1">
              <a:lnSpc>
                <a:spcPct val="115000"/>
              </a:lnSpc>
            </a:pPr>
            <a:r>
              <a:rPr lang="en-US" sz="1600" dirty="0"/>
              <a:t>~ 3500 Squirrel Images and ~ 4500 Bird Images </a:t>
            </a:r>
          </a:p>
          <a:p>
            <a:pPr marL="719455" lvl="1" indent="-269875">
              <a:lnSpc>
                <a:spcPct val="114999"/>
              </a:lnSpc>
            </a:pPr>
            <a:endParaRPr lang="en-US" sz="1600" dirty="0"/>
          </a:p>
          <a:p>
            <a:pPr marL="719455" lvl="1" indent="-269875">
              <a:lnSpc>
                <a:spcPct val="114999"/>
              </a:lnSpc>
            </a:pPr>
            <a:r>
              <a:rPr lang="en-US" sz="1600" dirty="0"/>
              <a:t>Handles daytime and nighttime infrared images (novelty)</a:t>
            </a:r>
          </a:p>
          <a:p>
            <a:pPr lvl="1">
              <a:lnSpc>
                <a:spcPct val="115000"/>
              </a:lnSpc>
            </a:pPr>
            <a:endParaRPr lang="en-US" dirty="0"/>
          </a:p>
          <a:p>
            <a:pPr marL="450000" lvl="1" indent="0">
              <a:lnSpc>
                <a:spcPct val="115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0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5" name="Oval 4104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07" name="Group 4106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112" name="Rectangle 4111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3" name="Rectangle 4112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8" name="Group 4107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110" name="Rectangle 4109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1" name="Rectangle 4110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B1E09-BA75-50E0-9D90-00ECADF23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 sz="4700"/>
              <a:t>Model Evaluation Process -  Metric Selection</a:t>
            </a:r>
          </a:p>
        </p:txBody>
      </p:sp>
      <p:pic>
        <p:nvPicPr>
          <p:cNvPr id="4098" name="Picture 2" descr="Why Squirrels Eavesdrop on Bird Chatter - Bloomberg">
            <a:extLst>
              <a:ext uri="{FF2B5EF4-FFF2-40B4-BE49-F238E27FC236}">
                <a16:creationId xmlns:a16="http://schemas.microsoft.com/office/drawing/2014/main" id="{F7CE0536-5EF4-72CD-F9C1-EB117A6EA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5" r="14188" b="-1"/>
          <a:stretch/>
        </p:blipFill>
        <p:spPr bwMode="auto">
          <a:xfrm>
            <a:off x="20" y="10"/>
            <a:ext cx="644455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C33D8-BB22-859B-B293-E745E70C6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4063" y="2947121"/>
                <a:ext cx="4537073" cy="3361604"/>
              </a:xfrm>
            </p:spPr>
            <p:txBody>
              <a:bodyPr anchor="t">
                <a:normAutofit/>
              </a:bodyPr>
              <a:lstStyle/>
              <a:p>
                <a:r>
                  <a:rPr lang="en-US" b="1" dirty="0"/>
                  <a:t>Accuracy </a:t>
                </a:r>
                <a:r>
                  <a:rPr lang="en-US" dirty="0"/>
                  <a:t>– data is not severely class imbalanced</a:t>
                </a:r>
              </a:p>
              <a:p>
                <a:endParaRPr lang="en-US" sz="600" dirty="0"/>
              </a:p>
              <a:p>
                <a:r>
                  <a:rPr lang="en-US" b="1" dirty="0"/>
                  <a:t>Recall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</a:p>
              <a:p>
                <a:endParaRPr lang="en-US" sz="900" b="1" dirty="0"/>
              </a:p>
              <a:p>
                <a:r>
                  <a:rPr lang="en-US" dirty="0"/>
                  <a:t>We don’t want to misclassify squirrels as birds (don’t want to scare birds away)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C33D8-BB22-859B-B293-E745E70C6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4063" y="2947121"/>
                <a:ext cx="4537073" cy="3361604"/>
              </a:xfrm>
              <a:blipFill>
                <a:blip r:embed="rId4"/>
                <a:stretch>
                  <a:fillRect l="-838" r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64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62" name="Rectangle 2061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3" name="Rectangle 2062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1C8B3-5222-F8D9-59BC-6B36A8FA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087" y="103691"/>
            <a:ext cx="4554821" cy="2186096"/>
          </a:xfrm>
        </p:spPr>
        <p:txBody>
          <a:bodyPr anchor="b">
            <a:normAutofit/>
          </a:bodyPr>
          <a:lstStyle/>
          <a:p>
            <a:pPr algn="ctr"/>
            <a:r>
              <a:rPr lang="en-US" sz="4700" dirty="0"/>
              <a:t>Modeling Approach - </a:t>
            </a:r>
            <a:br>
              <a:rPr lang="en-US" sz="4700" dirty="0"/>
            </a:br>
            <a:r>
              <a:rPr lang="en-US" sz="4700" dirty="0"/>
              <a:t>Data Pipeline </a:t>
            </a:r>
          </a:p>
        </p:txBody>
      </p:sp>
      <p:pic>
        <p:nvPicPr>
          <p:cNvPr id="2050" name="Picture 2" descr="Considering Consciousness Through The Eyes Of A Squirrel : 13.7: Cosmos And  Culture : NPR">
            <a:extLst>
              <a:ext uri="{FF2B5EF4-FFF2-40B4-BE49-F238E27FC236}">
                <a16:creationId xmlns:a16="http://schemas.microsoft.com/office/drawing/2014/main" id="{9BD5C274-BA44-48B0-F3D6-A8F107620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r="20625"/>
          <a:stretch/>
        </p:blipFill>
        <p:spPr bwMode="auto">
          <a:xfrm>
            <a:off x="20" y="10"/>
            <a:ext cx="644455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FF9A2-4EFB-4632-0423-1A82A5D5468E}"/>
              </a:ext>
            </a:extLst>
          </p:cNvPr>
          <p:cNvSpPr txBox="1"/>
          <p:nvPr/>
        </p:nvSpPr>
        <p:spPr>
          <a:xfrm>
            <a:off x="6660376" y="2525931"/>
            <a:ext cx="33556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Data Aggregation &amp;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CCF2B-89B9-72FD-8E30-B3938B874EC0}"/>
              </a:ext>
            </a:extLst>
          </p:cNvPr>
          <p:cNvSpPr txBox="1"/>
          <p:nvPr/>
        </p:nvSpPr>
        <p:spPr>
          <a:xfrm>
            <a:off x="8334714" y="3227238"/>
            <a:ext cx="1683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Train Test Split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FA4635-0575-DB0A-97DA-47B51E9F4156}"/>
              </a:ext>
            </a:extLst>
          </p:cNvPr>
          <p:cNvCxnSpPr>
            <a:cxnSpLocks/>
          </p:cNvCxnSpPr>
          <p:nvPr/>
        </p:nvCxnSpPr>
        <p:spPr>
          <a:xfrm>
            <a:off x="8334714" y="2899279"/>
            <a:ext cx="707686" cy="251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50BF47-269C-B113-A415-B3D6F9AC456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8334713" y="3596570"/>
            <a:ext cx="841770" cy="496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7EBDD3-4B7E-E370-9C4B-AD8CA6A974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176483" y="3596570"/>
            <a:ext cx="1160795" cy="46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2B70CC-E719-4EE4-401E-5089D004F2C2}"/>
              </a:ext>
            </a:extLst>
          </p:cNvPr>
          <p:cNvSpPr txBox="1"/>
          <p:nvPr/>
        </p:nvSpPr>
        <p:spPr>
          <a:xfrm>
            <a:off x="7435876" y="4170647"/>
            <a:ext cx="1687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Training (80%)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925E7-C8DD-F34C-DC02-8B2809CD3BE4}"/>
              </a:ext>
            </a:extLst>
          </p:cNvPr>
          <p:cNvSpPr txBox="1"/>
          <p:nvPr/>
        </p:nvSpPr>
        <p:spPr>
          <a:xfrm>
            <a:off x="9793681" y="4135061"/>
            <a:ext cx="12589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(20%)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57E714-1424-807C-C2F5-F16DE5A7EFB4}"/>
              </a:ext>
            </a:extLst>
          </p:cNvPr>
          <p:cNvCxnSpPr>
            <a:cxnSpLocks/>
          </p:cNvCxnSpPr>
          <p:nvPr/>
        </p:nvCxnSpPr>
        <p:spPr>
          <a:xfrm flipH="1">
            <a:off x="8232111" y="4539979"/>
            <a:ext cx="1998" cy="960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693DFB7-BE35-903B-C84B-60C814219CD4}"/>
              </a:ext>
            </a:extLst>
          </p:cNvPr>
          <p:cNvSpPr txBox="1"/>
          <p:nvPr/>
        </p:nvSpPr>
        <p:spPr>
          <a:xfrm>
            <a:off x="7896959" y="5572126"/>
            <a:ext cx="6611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78B85F-051E-0D34-5BEB-D27276B18DB6}"/>
              </a:ext>
            </a:extLst>
          </p:cNvPr>
          <p:cNvSpPr txBox="1"/>
          <p:nvPr/>
        </p:nvSpPr>
        <p:spPr>
          <a:xfrm>
            <a:off x="7737627" y="6142477"/>
            <a:ext cx="992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ResNet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38CD31F-4A7C-6FAB-C04D-A96FCE7398AA}"/>
              </a:ext>
            </a:extLst>
          </p:cNvPr>
          <p:cNvCxnSpPr>
            <a:cxnSpLocks/>
          </p:cNvCxnSpPr>
          <p:nvPr/>
        </p:nvCxnSpPr>
        <p:spPr>
          <a:xfrm>
            <a:off x="8798186" y="6325926"/>
            <a:ext cx="1819702" cy="1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3D5C7B-9844-40BD-ED5E-5B4D55D9D194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423148" y="4504393"/>
            <a:ext cx="933623" cy="160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3A84F5-44A6-7768-F1F6-97746F59C6B3}"/>
              </a:ext>
            </a:extLst>
          </p:cNvPr>
          <p:cNvSpPr txBox="1"/>
          <p:nvPr/>
        </p:nvSpPr>
        <p:spPr>
          <a:xfrm>
            <a:off x="10722884" y="5601428"/>
            <a:ext cx="120135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Accuracy </a:t>
            </a:r>
          </a:p>
          <a:p>
            <a:pPr algn="ctr"/>
            <a:r>
              <a:rPr lang="en-US" dirty="0"/>
              <a:t>+ </a:t>
            </a:r>
          </a:p>
          <a:p>
            <a:pPr algn="ctr"/>
            <a:r>
              <a:rPr lang="en-US" dirty="0"/>
              <a:t>Recall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B6E34E-6BD6-1D98-C73B-3F2D600B4409}"/>
              </a:ext>
            </a:extLst>
          </p:cNvPr>
          <p:cNvCxnSpPr>
            <a:cxnSpLocks/>
          </p:cNvCxnSpPr>
          <p:nvPr/>
        </p:nvCxnSpPr>
        <p:spPr>
          <a:xfrm>
            <a:off x="8726229" y="5756792"/>
            <a:ext cx="189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C27EC6F-69FC-3723-781A-F699ABC26A99}"/>
              </a:ext>
            </a:extLst>
          </p:cNvPr>
          <p:cNvSpPr txBox="1"/>
          <p:nvPr/>
        </p:nvSpPr>
        <p:spPr>
          <a:xfrm>
            <a:off x="10927750" y="4755960"/>
            <a:ext cx="1028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AlexNet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ED4732-50D2-AAD7-D0DD-54883E874E8F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11356771" y="5125292"/>
            <a:ext cx="85030" cy="355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10CC166-06E4-6873-ED4F-EFCAB5BF8A0B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9393941" y="4504393"/>
            <a:ext cx="1029207" cy="1111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59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36B3A321-911A-400E-B93F-F05340D6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6" name="Group 5145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5147" name="Rectangle 5146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8" name="Oval 5147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9" name="Oval 5148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50" name="Group 5149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155" name="Rectangle 5154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6" name="Rectangle 5155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51" name="Group 5150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153" name="Rectangle 5152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4" name="Rectangle 5153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52" name="Rectangle 5151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58" name="Rectangle 5157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D02C6-B4FC-4191-91AB-18B45CFD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063" y="-481879"/>
            <a:ext cx="4554821" cy="218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Modeling Approach – Models Evaluated</a:t>
            </a:r>
          </a:p>
        </p:txBody>
      </p:sp>
      <p:sp>
        <p:nvSpPr>
          <p:cNvPr id="5160" name="Freeform: Shape 5159">
            <a:extLst>
              <a:ext uri="{FF2B5EF4-FFF2-40B4-BE49-F238E27FC236}">
                <a16:creationId xmlns:a16="http://schemas.microsoft.com/office/drawing/2014/main" id="{8996FFB8-4DC9-4EDE-841E-8E8C9071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 descr="Florida woman's funny squirrel photo recognized by National Geographic">
            <a:extLst>
              <a:ext uri="{FF2B5EF4-FFF2-40B4-BE49-F238E27FC236}">
                <a16:creationId xmlns:a16="http://schemas.microsoft.com/office/drawing/2014/main" id="{C70B05C1-D7EA-42A3-5A6B-2CCE8223B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r="-2" b="5407"/>
          <a:stretch/>
        </p:blipFill>
        <p:spPr bwMode="auto">
          <a:xfrm>
            <a:off x="-48925" y="-30495"/>
            <a:ext cx="6493501" cy="349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a Support Vector Machine? - Datatron">
            <a:extLst>
              <a:ext uri="{FF2B5EF4-FFF2-40B4-BE49-F238E27FC236}">
                <a16:creationId xmlns:a16="http://schemas.microsoft.com/office/drawing/2014/main" id="{C5FDDA71-C52F-7BBD-1543-C7CA78BF5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11762" r="-1709" b="-2"/>
          <a:stretch/>
        </p:blipFill>
        <p:spPr bwMode="auto">
          <a:xfrm>
            <a:off x="638748" y="3631320"/>
            <a:ext cx="4981582" cy="317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C538B5-DBB5-F841-2CCC-848D45100922}"/>
              </a:ext>
            </a:extLst>
          </p:cNvPr>
          <p:cNvSpPr txBox="1"/>
          <p:nvPr/>
        </p:nvSpPr>
        <p:spPr>
          <a:xfrm>
            <a:off x="7080286" y="2023769"/>
            <a:ext cx="4537073" cy="41827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/>
              <a:t>Non-Neural Net Approach: SVM</a:t>
            </a:r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/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/>
              <a:t>Boundary Points = Support Vectors</a:t>
            </a:r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/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/>
              <a:t>Decision Boundary </a:t>
            </a:r>
          </a:p>
          <a:p>
            <a:pPr marL="530100" lvl="1" indent="-342900">
              <a:lnSpc>
                <a:spcPct val="115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50" dirty="0"/>
              <a:t>Maximize Distance Between Support Vectors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endParaRPr lang="en-US" sz="2000" spc="50" dirty="0"/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/>
              <a:t>Accuracy: 61% </a:t>
            </a:r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/>
          </a:p>
          <a:p>
            <a:pPr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/>
              <a:t>Recall: 100%</a:t>
            </a:r>
          </a:p>
        </p:txBody>
      </p:sp>
    </p:spTree>
    <p:extLst>
      <p:ext uri="{BB962C8B-B14F-4D97-AF65-F5344CB8AC3E}">
        <p14:creationId xmlns:p14="http://schemas.microsoft.com/office/powerpoint/2010/main" val="384375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4977A-22E8-04DB-4AD2-FA997AB14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9C5A7-4EF8-8B5F-201B-F6596832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063" y="-471596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 sz="4200" dirty="0"/>
              <a:t>Modeling Approach – Models Evaluated</a:t>
            </a:r>
          </a:p>
        </p:txBody>
      </p:sp>
      <p:pic>
        <p:nvPicPr>
          <p:cNvPr id="10" name="Picture 9" descr="A squirrel standing on its hind legs&#10;&#10;Description automatically generated">
            <a:extLst>
              <a:ext uri="{FF2B5EF4-FFF2-40B4-BE49-F238E27FC236}">
                <a16:creationId xmlns:a16="http://schemas.microsoft.com/office/drawing/2014/main" id="{439FB39D-CDDB-3F78-CC1D-9A52540C1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3" r="13109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FA2BE-274E-F044-DA5F-866B5C7A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870" y="194490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Mean Model: AlexNet</a:t>
            </a:r>
          </a:p>
          <a:p>
            <a:r>
              <a:rPr lang="en-US" dirty="0"/>
              <a:t>Pretrained model on ImageNet Dataset</a:t>
            </a:r>
          </a:p>
          <a:p>
            <a:r>
              <a:rPr lang="en-US" dirty="0"/>
              <a:t>Accuracy: 18% </a:t>
            </a:r>
          </a:p>
          <a:p>
            <a:r>
              <a:rPr lang="en-US" dirty="0"/>
              <a:t>Recall: 98%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 descr="AlexNet Architecture Explained. The convolutional neural network (CNN)… |  by Siddhesh Bangar | Medium">
            <a:extLst>
              <a:ext uri="{FF2B5EF4-FFF2-40B4-BE49-F238E27FC236}">
                <a16:creationId xmlns:a16="http://schemas.microsoft.com/office/drawing/2014/main" id="{0B7578FD-95F2-313C-54F5-506CAC334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05" y="4516703"/>
            <a:ext cx="4415883" cy="201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73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7D8CC-B9E3-9757-5CB4-7BCF70543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6152" name="Rectangle 6151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3" name="Oval 6152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4" name="Oval 6153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55" name="Group 6154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160" name="Rectangle 6159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1" name="Rectangle 6160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6" name="Group 6155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158" name="Rectangle 6157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9" name="Rectangle 6158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57" name="Rectangle 6156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CC8EF-7B27-CF9D-585B-AD73B49A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-329227"/>
            <a:ext cx="4554821" cy="218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Modeling Approach – Models Evaluated</a:t>
            </a:r>
          </a:p>
        </p:txBody>
      </p:sp>
      <p:pic>
        <p:nvPicPr>
          <p:cNvPr id="6146" name="Picture 2" descr="I've never seen a baby squirrel. I am not disappointed. : r/aww">
            <a:extLst>
              <a:ext uri="{FF2B5EF4-FFF2-40B4-BE49-F238E27FC236}">
                <a16:creationId xmlns:a16="http://schemas.microsoft.com/office/drawing/2014/main" id="{6F678D3A-E614-5B85-D477-CA26E86ED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4" r="22884"/>
          <a:stretch/>
        </p:blipFill>
        <p:spPr bwMode="auto">
          <a:xfrm>
            <a:off x="20" y="10"/>
            <a:ext cx="644455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6FE2C-1E02-7B65-A6F0-FDCBF0815F94}"/>
              </a:ext>
            </a:extLst>
          </p:cNvPr>
          <p:cNvSpPr txBox="1"/>
          <p:nvPr/>
        </p:nvSpPr>
        <p:spPr>
          <a:xfrm>
            <a:off x="7218476" y="2128746"/>
            <a:ext cx="453707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69875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/>
              <a:t>Neural Net Approach: ResNet Pretrained Model + Transfer Learning</a:t>
            </a:r>
            <a:endParaRPr lang="en-US" dirty="0"/>
          </a:p>
          <a:p>
            <a:pPr indent="-269875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/>
              <a:t>Accuracy: 99.19%</a:t>
            </a:r>
          </a:p>
          <a:p>
            <a:pPr indent="-269875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/>
              <a:t>Recall:  99%</a:t>
            </a:r>
          </a:p>
        </p:txBody>
      </p:sp>
      <p:pic>
        <p:nvPicPr>
          <p:cNvPr id="3" name="Picture 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BB097F86-0491-8A65-894F-BAC7DDB7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84" y="3809999"/>
            <a:ext cx="3303203" cy="29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9118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35371F"/>
      </a:dk2>
      <a:lt2>
        <a:srgbClr val="E8E2E6"/>
      </a:lt2>
      <a:accent1>
        <a:srgbClr val="47B56F"/>
      </a:accent1>
      <a:accent2>
        <a:srgbClr val="41B13B"/>
      </a:accent2>
      <a:accent3>
        <a:srgbClr val="76AF45"/>
      </a:accent3>
      <a:accent4>
        <a:srgbClr val="9CA838"/>
      </a:accent4>
      <a:accent5>
        <a:srgbClr val="BF9C4B"/>
      </a:accent5>
      <a:accent6>
        <a:srgbClr val="B15C3B"/>
      </a:accent6>
      <a:hlink>
        <a:srgbClr val="8F822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434</Words>
  <Application>Microsoft Office PowerPoint</Application>
  <PresentationFormat>Widescreen</PresentationFormat>
  <Paragraphs>105</Paragraphs>
  <Slides>13</Slides>
  <Notes>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GlowVTI</vt:lpstr>
      <vt:lpstr>Nacho Average Bird Feeder: Keeping Squirrels Away with High Tech Surveillance </vt:lpstr>
      <vt:lpstr>Problem </vt:lpstr>
      <vt:lpstr>Previous Efforts </vt:lpstr>
      <vt:lpstr>Our Solution </vt:lpstr>
      <vt:lpstr>Model Evaluation Process -  Metric Selection</vt:lpstr>
      <vt:lpstr>Modeling Approach -  Data Pipeline </vt:lpstr>
      <vt:lpstr>Modeling Approach – Models Evaluated</vt:lpstr>
      <vt:lpstr>Modeling Approach – Models Evaluated</vt:lpstr>
      <vt:lpstr>Modeling Approach – Models Evaluated</vt:lpstr>
      <vt:lpstr>Demo </vt:lpstr>
      <vt:lpstr>Demo</vt:lpstr>
      <vt:lpstr>Demo</vt:lpstr>
      <vt:lpstr>Results/Conclusions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Swayambunathan</dc:creator>
  <cp:lastModifiedBy>Jay Swayambunathan</cp:lastModifiedBy>
  <cp:revision>106</cp:revision>
  <dcterms:created xsi:type="dcterms:W3CDTF">2024-02-08T18:20:46Z</dcterms:created>
  <dcterms:modified xsi:type="dcterms:W3CDTF">2024-02-14T00:35:20Z</dcterms:modified>
</cp:coreProperties>
</file>